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E63"/>
    <a:srgbClr val="0B9B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EE2A74-CC22-42E5-B995-DA3E8E732C5B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C943D1-D1B8-407D-8EC1-26A353C8F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15A47C-FE8F-4D96-852E-064CBB414E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B5E18-6C11-4B3F-94C1-0A14E4A69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B5E18-6C11-4B3F-94C1-0A14E4A69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B5E18-6C11-4B3F-94C1-0A14E4A69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B5E18-6C11-4B3F-94C1-0A14E4A69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B5E18-6C11-4B3F-94C1-0A14E4A69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B5E18-6C11-4B3F-94C1-0A14E4A69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B5E18-6C11-4B3F-94C1-0A14E4A69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C8919440-0DB1-40BB-9DA6-E7B912EB0ED9}" type="datetimeFigureOut">
              <a:rPr lang="en-US"/>
              <a:pPr>
                <a:defRPr/>
              </a:pPr>
              <a:t>9/5/2011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CF9AF96C-0170-443C-B767-237E93974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A725-7135-4F7B-B783-B8639E4871D7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AB8B-80E9-4520-95DD-D098EC35E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7855-62F8-4E71-84A6-4B58133236C4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ABD0-B1A3-47F2-8E68-87713AA9A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CDF9-010D-4C71-A88C-56D1D352941A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FC61-055C-49ED-A908-99B4D3659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6917-EE9A-46B8-9C6D-89D30F3DABB4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17844-8CE0-4D61-A61D-8F4680A5C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10E24-9653-49FE-A67F-A86BA299398A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9AAD-06CA-4965-B23F-B3EFB3201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BB9D5-28D9-48DD-835A-459B3A73E27A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93325-A63E-479B-856D-51599ED30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9F42F-0AE2-4C8E-85A2-7CDC3DE35FCB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A014-7021-47D9-959C-40EEDE89D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C3F2-FCBB-4160-A21D-26414D4E0D41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A665-0AAA-4DB1-946C-28046F553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CD6E-C9A4-44AE-BF9B-BAB037BC6F6A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C8C6-29F9-43C3-9BAF-803835D6E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0943B-8A53-4B59-A014-F77A86073607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0B64-7BFF-411A-B6E5-DA178B0F4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9811AF-3067-4DB0-952A-B6E4E50BA197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BFA31-C856-4756-A740-BFFC9B8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NITIC_Teal_Centered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7375" y="5819775"/>
            <a:ext cx="2130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 flipV="1">
            <a:off x="-3162300" y="3162300"/>
            <a:ext cx="6629400" cy="304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AB39F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AB39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rgbClr val="0D5A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D5A5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D5A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D5A5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D5A5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8229600" cy="14700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D5A50"/>
                </a:solidFill>
              </a:rPr>
              <a:t>Legislative Update – 2011</a:t>
            </a:r>
            <a:br>
              <a:rPr lang="en-US" sz="4000" dirty="0" smtClean="0">
                <a:solidFill>
                  <a:srgbClr val="0D5A50"/>
                </a:solidFill>
              </a:rPr>
            </a:br>
            <a:r>
              <a:rPr lang="en-US" sz="2400" dirty="0" smtClean="0">
                <a:solidFill>
                  <a:srgbClr val="0D5A50"/>
                </a:solidFill>
              </a:rPr>
              <a:t>September 8, 2011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8305800" cy="3429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138677"/>
                </a:solidFill>
              </a:rPr>
              <a:t>Provided by:</a:t>
            </a:r>
          </a:p>
          <a:p>
            <a:pPr eaLnBrk="1" hangingPunct="1"/>
            <a:r>
              <a:rPr lang="en-US" sz="2800" dirty="0" smtClean="0">
                <a:solidFill>
                  <a:srgbClr val="138677"/>
                </a:solidFill>
              </a:rPr>
              <a:t>National Investors Title Insurance Company</a:t>
            </a:r>
          </a:p>
          <a:p>
            <a:pPr eaLnBrk="1" hangingPunct="1"/>
            <a:endParaRPr lang="en-US" sz="2000" dirty="0" smtClean="0">
              <a:solidFill>
                <a:srgbClr val="138677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138677"/>
                </a:solidFill>
              </a:rPr>
              <a:t>Presented by:</a:t>
            </a:r>
          </a:p>
          <a:p>
            <a:pPr eaLnBrk="1" hangingPunct="1"/>
            <a:r>
              <a:rPr lang="en-US" sz="2400" b="1" dirty="0" smtClean="0">
                <a:solidFill>
                  <a:srgbClr val="138677"/>
                </a:solidFill>
              </a:rPr>
              <a:t>Bruce D. </a:t>
            </a:r>
            <a:r>
              <a:rPr lang="en-US" sz="2400" b="1" dirty="0" err="1" smtClean="0">
                <a:solidFill>
                  <a:srgbClr val="138677"/>
                </a:solidFill>
              </a:rPr>
              <a:t>Liesman</a:t>
            </a:r>
            <a:r>
              <a:rPr lang="en-US" sz="2400" b="1" dirty="0" smtClean="0">
                <a:solidFill>
                  <a:srgbClr val="138677"/>
                </a:solidFill>
              </a:rPr>
              <a:t>, CTIA, CAEA</a:t>
            </a:r>
          </a:p>
          <a:p>
            <a:pPr eaLnBrk="1" hangingPunct="1"/>
            <a:r>
              <a:rPr lang="en-US" sz="2400" dirty="0" smtClean="0">
                <a:solidFill>
                  <a:srgbClr val="138677"/>
                </a:solidFill>
              </a:rPr>
              <a:t>Chief Texas Counsel</a:t>
            </a:r>
          </a:p>
          <a:p>
            <a:pPr eaLnBrk="1" hangingPunct="1"/>
            <a:r>
              <a:rPr lang="en-US" sz="2400" dirty="0" smtClean="0">
                <a:solidFill>
                  <a:srgbClr val="138677"/>
                </a:solidFill>
              </a:rPr>
              <a:t>210-225-6666 or </a:t>
            </a:r>
            <a:r>
              <a:rPr lang="en-US" sz="2400" dirty="0" smtClean="0">
                <a:solidFill>
                  <a:srgbClr val="138677"/>
                </a:solidFill>
              </a:rPr>
              <a:t>877-256-8089</a:t>
            </a:r>
            <a:endParaRPr lang="en-US" sz="2400" dirty="0" smtClean="0">
              <a:solidFill>
                <a:srgbClr val="138677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138677"/>
                </a:solidFill>
              </a:rPr>
              <a:t>bruce.liesman@nititle.com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Legislative Update - 2011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867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/>
              <a:t>Texas Department of Insurance (TDI)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HB 2408</a:t>
            </a:r>
          </a:p>
          <a:p>
            <a:pPr marL="1771650" lvl="3" indent="-514350" eaLnBrk="1" hangingPunct="1">
              <a:buFont typeface="+mj-lt"/>
              <a:buAutoNum type="alphaLcPeriod"/>
            </a:pPr>
            <a:r>
              <a:rPr lang="en-US" sz="1600" dirty="0" smtClean="0"/>
              <a:t>Rebating clarification on education</a:t>
            </a:r>
          </a:p>
          <a:p>
            <a:pPr marL="2228850" lvl="4" indent="-514350" eaLnBrk="1" hangingPunct="1">
              <a:buNone/>
            </a:pPr>
            <a:r>
              <a:rPr lang="en-US" sz="1600" dirty="0" smtClean="0"/>
              <a:t> Effective</a:t>
            </a:r>
            <a:r>
              <a:rPr lang="en-US" sz="1600" dirty="0" smtClean="0"/>
              <a:t>:  September 1, 2011</a:t>
            </a:r>
          </a:p>
          <a:p>
            <a:pPr marL="1771650" lvl="3" indent="-514350" eaLnBrk="1" hangingPunct="1">
              <a:buFont typeface="+mj-lt"/>
              <a:buAutoNum type="alphaLcPeriod"/>
            </a:pPr>
            <a:r>
              <a:rPr lang="en-US" sz="1600" dirty="0" smtClean="0"/>
              <a:t>Renewal of agency </a:t>
            </a:r>
            <a:r>
              <a:rPr lang="en-US" sz="1600" dirty="0" smtClean="0"/>
              <a:t>license</a:t>
            </a:r>
          </a:p>
          <a:p>
            <a:pPr marL="1771650" lvl="3" indent="-514350" eaLnBrk="1" hangingPunct="1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Effective:  September 1, 2011</a:t>
            </a:r>
            <a:endParaRPr lang="en-US" sz="1600" dirty="0" smtClean="0"/>
          </a:p>
          <a:p>
            <a:pPr marL="1771650" lvl="3" indent="-514350" eaLnBrk="1" hangingPunct="1">
              <a:buFont typeface="+mj-lt"/>
              <a:buAutoNum type="alphaLcPeriod" startAt="3"/>
            </a:pPr>
            <a:r>
              <a:rPr lang="en-US" sz="1600" dirty="0" smtClean="0"/>
              <a:t>Limiting and defining the procedures and results of a TDI disciplinary </a:t>
            </a:r>
            <a:r>
              <a:rPr lang="en-US" sz="1600" dirty="0" smtClean="0"/>
              <a:t>action</a:t>
            </a:r>
          </a:p>
          <a:p>
            <a:pPr marL="1771650" lvl="3" indent="-514350" eaLnBrk="1" hangingPunct="1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Effective</a:t>
            </a:r>
            <a:r>
              <a:rPr lang="en-US" sz="1600" dirty="0" smtClean="0"/>
              <a:t>:  September 1, 2011</a:t>
            </a:r>
            <a:endParaRPr lang="en-US" sz="1600" dirty="0" smtClean="0"/>
          </a:p>
          <a:p>
            <a:pPr marL="1771650" lvl="3" indent="-514350" eaLnBrk="1" hangingPunct="1">
              <a:buFont typeface="+mj-lt"/>
              <a:buAutoNum type="alphaLcPeriod" startAt="4"/>
            </a:pPr>
            <a:r>
              <a:rPr lang="en-US" sz="1600" dirty="0" smtClean="0"/>
              <a:t>Rate &amp; rule hearing </a:t>
            </a:r>
            <a:r>
              <a:rPr lang="en-US" sz="1600" dirty="0" smtClean="0"/>
              <a:t>procedures</a:t>
            </a:r>
          </a:p>
          <a:p>
            <a:pPr marL="1771650" lvl="3" indent="-514350" eaLnBrk="1" hangingPunct="1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Effective</a:t>
            </a:r>
            <a:r>
              <a:rPr lang="en-US" sz="1600" dirty="0" smtClean="0"/>
              <a:t>: </a:t>
            </a:r>
            <a:r>
              <a:rPr lang="en-US" sz="1600" dirty="0" smtClean="0"/>
              <a:t> September </a:t>
            </a:r>
            <a:r>
              <a:rPr lang="en-US" sz="1600" dirty="0" smtClean="0"/>
              <a:t>1, 2011 but subject to TDI finalizing new hearing rules</a:t>
            </a:r>
            <a:endParaRPr lang="en-US" sz="1600" dirty="0" smtClean="0"/>
          </a:p>
          <a:p>
            <a:pPr marL="514350" indent="-514350" eaLnBrk="1" hangingPunct="1">
              <a:buNone/>
            </a:pPr>
            <a:r>
              <a:rPr lang="en-US" sz="4000" b="1" dirty="0" smtClean="0"/>
              <a:t>	</a:t>
            </a:r>
            <a:r>
              <a:rPr lang="en-US" sz="2400" b="1" dirty="0" smtClean="0"/>
              <a:t>	</a:t>
            </a:r>
            <a:r>
              <a:rPr lang="en-US" sz="2400" dirty="0" smtClean="0"/>
              <a:t>HB 2604</a:t>
            </a:r>
          </a:p>
          <a:p>
            <a:pPr marL="1771650" lvl="3" indent="-514350" eaLnBrk="1" hangingPunct="1">
              <a:buFont typeface="+mj-lt"/>
              <a:buAutoNum type="alphaLcPeriod" startAt="5"/>
            </a:pPr>
            <a:r>
              <a:rPr lang="en-US" sz="1600" dirty="0" smtClean="0"/>
              <a:t>agency solvency/agent capitalization </a:t>
            </a:r>
            <a:r>
              <a:rPr lang="en-US" sz="1600" dirty="0" smtClean="0"/>
              <a:t>relief</a:t>
            </a:r>
          </a:p>
          <a:p>
            <a:pPr marL="1771650" lvl="3" indent="-514350" eaLnBrk="1" hangingPunct="1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Effective</a:t>
            </a:r>
            <a:r>
              <a:rPr lang="en-US" sz="1600" dirty="0" smtClean="0"/>
              <a:t>: </a:t>
            </a:r>
            <a:r>
              <a:rPr lang="en-US" sz="1600" dirty="0" smtClean="0"/>
              <a:t> June </a:t>
            </a:r>
            <a:r>
              <a:rPr lang="en-US" sz="1600" dirty="0" smtClean="0"/>
              <a:t>17, 2011 but subject to TDI finalizing </a:t>
            </a:r>
          </a:p>
          <a:p>
            <a:pPr marL="1771650" lvl="3" indent="-514350" eaLnBrk="1" hangingPunct="1">
              <a:buNone/>
            </a:pPr>
            <a:r>
              <a:rPr lang="en-US" sz="1600" dirty="0" smtClean="0"/>
              <a:t>	applicable </a:t>
            </a:r>
            <a:r>
              <a:rPr lang="en-US" sz="1600" dirty="0" smtClean="0"/>
              <a:t>rules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Legislative Update - 2011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105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2"/>
            </a:pPr>
            <a:r>
              <a:rPr lang="en-US" dirty="0" smtClean="0"/>
              <a:t>Minerals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HB 2408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Effective:  January 1, 2012</a:t>
            </a:r>
          </a:p>
          <a:p>
            <a:pPr marL="914400" lvl="1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 startAt="2"/>
            </a:pPr>
            <a:r>
              <a:rPr lang="en-US" dirty="0" smtClean="0"/>
              <a:t>Payoff Statements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HB 558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Effective: September 1, 2011 – but not actually effective until the form is promulgated by the State Finance Commission. </a:t>
            </a:r>
          </a:p>
          <a:p>
            <a:pPr marL="914400" lvl="1" indent="-514350" eaLnBrk="1" hangingPunct="1">
              <a:buNone/>
            </a:pPr>
            <a:endParaRPr lang="en-US" dirty="0" smtClean="0"/>
          </a:p>
          <a:p>
            <a:pPr marL="914400" lvl="1" indent="-51435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Legislative Update - 2011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800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4"/>
            </a:pPr>
            <a:r>
              <a:rPr lang="en-US" sz="3000" dirty="0" smtClean="0"/>
              <a:t>Acknowledgement of foreign persons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SB 1320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Effective: September 1, 2011</a:t>
            </a:r>
          </a:p>
          <a:p>
            <a:pPr marL="914400" lvl="1" indent="-514350" eaLnBrk="1" hangingPunct="1">
              <a:buNone/>
            </a:pPr>
            <a:endParaRPr lang="en-US" sz="2000" dirty="0" smtClean="0"/>
          </a:p>
          <a:p>
            <a:pPr marL="514350" indent="-514350" eaLnBrk="1" hangingPunct="1">
              <a:buFont typeface="+mj-lt"/>
              <a:buAutoNum type="arabicPeriod" startAt="4"/>
            </a:pPr>
            <a:r>
              <a:rPr lang="en-US" sz="3000" dirty="0" smtClean="0"/>
              <a:t>Private Transfer Fees (</a:t>
            </a:r>
            <a:r>
              <a:rPr lang="en-US" sz="3000" dirty="0" err="1" smtClean="0"/>
              <a:t>a.k.a</a:t>
            </a:r>
            <a:r>
              <a:rPr lang="en-US" sz="3000" dirty="0" smtClean="0"/>
              <a:t> Freehold estates)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HB 8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Effective: June 17, 2011</a:t>
            </a:r>
          </a:p>
          <a:p>
            <a:pPr marL="914400" lvl="1" indent="-514350" eaLnBrk="1" hangingPunct="1">
              <a:buNone/>
            </a:pPr>
            <a:endParaRPr lang="en-US" sz="1400" dirty="0" smtClean="0"/>
          </a:p>
          <a:p>
            <a:pPr marL="914400" lvl="1" indent="-514350" eaLnBrk="1" hangingPunct="1">
              <a:buNone/>
            </a:pPr>
            <a:endParaRPr lang="en-US" dirty="0" smtClean="0"/>
          </a:p>
          <a:p>
            <a:pPr marL="914400" lvl="1" indent="-51435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Legislative Update - 2011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6482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3000" dirty="0" smtClean="0"/>
              <a:t>HOA/POA resale certificates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HB 1821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Effective: September 1, 2011</a:t>
            </a:r>
          </a:p>
          <a:p>
            <a:pPr marL="514350" indent="-514350" eaLnBrk="1" hangingPunct="1">
              <a:buNone/>
            </a:pPr>
            <a:endParaRPr lang="en-US" sz="2800" dirty="0" smtClean="0"/>
          </a:p>
          <a:p>
            <a:pPr marL="514350" indent="-514350" eaLnBrk="1" hangingPunct="1">
              <a:buFont typeface="+mj-lt"/>
              <a:buAutoNum type="arabicPeriod" startAt="7"/>
            </a:pPr>
            <a:r>
              <a:rPr lang="en-US" sz="3000" dirty="0" smtClean="0"/>
              <a:t>Correction Deeds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SB 1496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Effective: September 1, 2011</a:t>
            </a:r>
          </a:p>
          <a:p>
            <a:pPr marL="914400" lvl="1" indent="-514350" eaLnBrk="1" hangingPunct="1"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Legislative Update - 2011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4724400"/>
          </a:xfrm>
        </p:spPr>
        <p:txBody>
          <a:bodyPr/>
          <a:lstStyle/>
          <a:p>
            <a:pPr marL="914400" lvl="1" indent="-514350" eaLnBrk="1" hangingPunct="1">
              <a:buNone/>
            </a:pPr>
            <a:endParaRPr lang="en-US" sz="1400" dirty="0" smtClean="0"/>
          </a:p>
          <a:p>
            <a:pPr marL="514350" indent="-514350" eaLnBrk="1" hangingPunct="1">
              <a:buFont typeface="+mj-lt"/>
              <a:buAutoNum type="arabicPeriod" startAt="8"/>
            </a:pPr>
            <a:r>
              <a:rPr lang="en-US" sz="3000" dirty="0" smtClean="0"/>
              <a:t>Mechanic Lien issues</a:t>
            </a:r>
          </a:p>
          <a:p>
            <a:pPr marL="1771650" lvl="3" indent="-514350" eaLnBrk="1" hangingPunct="1">
              <a:buFont typeface="+mj-lt"/>
              <a:buAutoNum type="alphaLcPeriod"/>
            </a:pPr>
            <a:r>
              <a:rPr lang="en-US" sz="1800" dirty="0" smtClean="0"/>
              <a:t>Lien waivers &amp; release of mechanic’s liens</a:t>
            </a:r>
          </a:p>
          <a:p>
            <a:pPr marL="2228850" lvl="4" indent="-514350" eaLnBrk="1" hangingPunct="1">
              <a:buNone/>
            </a:pPr>
            <a:r>
              <a:rPr lang="en-US" sz="1800" dirty="0" smtClean="0"/>
              <a:t> HB 1456</a:t>
            </a:r>
          </a:p>
          <a:p>
            <a:pPr marL="2228850" lvl="4" indent="-514350" eaLnBrk="1" hangingPunct="1">
              <a:buNone/>
            </a:pPr>
            <a:r>
              <a:rPr lang="en-US" sz="1800" dirty="0" smtClean="0"/>
              <a:t> Effective: January 1, 2012 – but only applies to original contracts</a:t>
            </a:r>
          </a:p>
          <a:p>
            <a:pPr marL="2228850" lvl="4" indent="-514350" eaLnBrk="1" hangingPunct="1">
              <a:buNone/>
            </a:pPr>
            <a:r>
              <a:rPr lang="en-US" sz="1800" dirty="0" smtClean="0"/>
              <a:t> entered into on or after January 1, 2012.</a:t>
            </a:r>
          </a:p>
          <a:p>
            <a:pPr marL="1771650" lvl="3" indent="-514350" eaLnBrk="1" hangingPunct="1">
              <a:buFont typeface="+mj-lt"/>
              <a:buAutoNum type="alphaLcPeriod"/>
            </a:pPr>
            <a:r>
              <a:rPr lang="en-US" sz="1800" dirty="0" smtClean="0"/>
              <a:t>Creation of lien for landscaping</a:t>
            </a:r>
          </a:p>
          <a:p>
            <a:pPr marL="1771650" lvl="3" indent="-514350" eaLnBrk="1" hangingPunct="1">
              <a:buNone/>
            </a:pPr>
            <a:r>
              <a:rPr lang="en-US" sz="1800" dirty="0" smtClean="0"/>
              <a:t>	HB 1456</a:t>
            </a:r>
          </a:p>
          <a:p>
            <a:pPr marL="1771650" lvl="3" indent="-514350" eaLnBrk="1" hangingPunct="1">
              <a:buNone/>
            </a:pPr>
            <a:r>
              <a:rPr lang="en-US" sz="1800" dirty="0" smtClean="0"/>
              <a:t>	Effective Date: January 1, 2012</a:t>
            </a:r>
          </a:p>
          <a:p>
            <a:pPr marL="1771650" lvl="3" indent="-514350" eaLnBrk="1" hangingPunct="1">
              <a:buFont typeface="+mj-lt"/>
              <a:buAutoNum type="alphaLcPeriod" startAt="3"/>
            </a:pPr>
            <a:r>
              <a:rPr lang="en-US" sz="1800" dirty="0" smtClean="0"/>
              <a:t>Revision of time periods and notices regarding </a:t>
            </a:r>
            <a:r>
              <a:rPr lang="en-US" sz="1800" dirty="0" err="1" smtClean="0"/>
              <a:t>retainage</a:t>
            </a:r>
            <a:endParaRPr lang="en-US" sz="1800" dirty="0" smtClean="0"/>
          </a:p>
          <a:p>
            <a:pPr marL="1771650" lvl="3" indent="-514350" eaLnBrk="1" hangingPunct="1">
              <a:buNone/>
            </a:pPr>
            <a:r>
              <a:rPr lang="en-US" sz="1800" dirty="0" smtClean="0"/>
              <a:t>	HB 1390</a:t>
            </a:r>
          </a:p>
          <a:p>
            <a:pPr marL="1771650" lvl="3" indent="-514350" eaLnBrk="1" hangingPunct="1">
              <a:buNone/>
            </a:pPr>
            <a:r>
              <a:rPr lang="en-US" sz="1800" dirty="0" smtClean="0"/>
              <a:t>	Effective Date: September 1, 2011, but applies only to a lien claim for labor or materials furnished under a subcontract where the original contract was entered into, on or after September 1, 2011.</a:t>
            </a:r>
          </a:p>
          <a:p>
            <a:pPr marL="1771650" lvl="3" indent="-514350" eaLnBrk="1" hangingPunct="1">
              <a:buNone/>
            </a:pPr>
            <a:endParaRPr lang="en-US" sz="1700" dirty="0" smtClean="0"/>
          </a:p>
          <a:p>
            <a:pPr marL="1771650" lvl="3" indent="-51435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Legislative Update - 2011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6482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9"/>
            </a:pPr>
            <a:r>
              <a:rPr lang="en-US" sz="3000" dirty="0" err="1" smtClean="0"/>
              <a:t>Lis</a:t>
            </a:r>
            <a:r>
              <a:rPr lang="en-US" sz="3000" dirty="0" smtClean="0"/>
              <a:t> </a:t>
            </a:r>
            <a:r>
              <a:rPr lang="en-US" sz="3000" dirty="0" err="1" smtClean="0"/>
              <a:t>Pendens</a:t>
            </a:r>
            <a:r>
              <a:rPr lang="en-US" sz="3000" dirty="0" smtClean="0"/>
              <a:t> – when it effects property </a:t>
            </a:r>
          </a:p>
          <a:p>
            <a:pPr marL="914400" lvl="1" indent="-514350" eaLnBrk="1" hangingPunct="1">
              <a:buNone/>
            </a:pPr>
            <a:r>
              <a:rPr lang="en-US" dirty="0" smtClean="0"/>
              <a:t>	</a:t>
            </a:r>
            <a:r>
              <a:rPr lang="en-US" sz="2400" dirty="0" smtClean="0"/>
              <a:t>SB 1187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Effective: September 1, 2011</a:t>
            </a:r>
          </a:p>
          <a:p>
            <a:pPr marL="514350" indent="-514350" eaLnBrk="1" hangingPunct="1">
              <a:buNone/>
            </a:pPr>
            <a:endParaRPr lang="en-US" sz="2800" dirty="0" smtClean="0"/>
          </a:p>
          <a:p>
            <a:pPr marL="514350" indent="-514350" eaLnBrk="1" hangingPunct="1">
              <a:buFont typeface="+mj-lt"/>
              <a:buAutoNum type="arabicPeriod" startAt="10"/>
            </a:pPr>
            <a:r>
              <a:rPr lang="en-US" sz="3000" dirty="0" smtClean="0"/>
              <a:t>Prohibition on requiring deed to later avoid foreclosure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SB 1496</a:t>
            </a:r>
          </a:p>
          <a:p>
            <a:pPr marL="914400" lvl="1" indent="-514350" eaLnBrk="1" hangingPunct="1">
              <a:buNone/>
            </a:pPr>
            <a:r>
              <a:rPr lang="en-US" sz="2400" dirty="0" smtClean="0"/>
              <a:t>	Effective: September 1, 2011</a:t>
            </a:r>
          </a:p>
          <a:p>
            <a:pPr marL="914400" lvl="1" indent="-514350" eaLnBrk="1" hangingPunct="1"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Legislative Update - 2011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6482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11"/>
            </a:pPr>
            <a:r>
              <a:rPr lang="en-US" sz="3000" dirty="0" smtClean="0"/>
              <a:t>Other interesting legislation</a:t>
            </a:r>
          </a:p>
          <a:p>
            <a:pPr marL="514350" indent="-514350" eaLnBrk="1" hangingPunct="1">
              <a:buFont typeface="+mj-lt"/>
              <a:buAutoNum type="arabicPeriod" startAt="11"/>
            </a:pPr>
            <a:endParaRPr lang="en-US" sz="3000" dirty="0" smtClean="0"/>
          </a:p>
          <a:p>
            <a:r>
              <a:rPr lang="en-US" sz="2400" dirty="0" smtClean="0"/>
              <a:t>You can look up any bill by number at:</a:t>
            </a:r>
          </a:p>
          <a:p>
            <a:pPr>
              <a:buNone/>
            </a:pPr>
            <a:r>
              <a:rPr lang="en-US" sz="2400" dirty="0" smtClean="0"/>
              <a:t>	www.legis.state.tx.us/billlookup/billnumber.aspx      </a:t>
            </a:r>
          </a:p>
          <a:p>
            <a:pPr>
              <a:buNone/>
            </a:pPr>
            <a:r>
              <a:rPr lang="en-US" sz="2400" dirty="0" smtClean="0"/>
              <a:t>	choose the “enrolled” version</a:t>
            </a:r>
          </a:p>
          <a:p>
            <a:pPr marL="514350" indent="-514350" eaLnBrk="1" hangingPunct="1"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144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Legislative Update – 2011 September 8, 2011</vt:lpstr>
      <vt:lpstr>Legislative Update - 2011</vt:lpstr>
      <vt:lpstr>Legislative Update - 2011</vt:lpstr>
      <vt:lpstr>Legislative Update - 2011</vt:lpstr>
      <vt:lpstr>Legislative Update - 2011</vt:lpstr>
      <vt:lpstr>Legislative Update - 2011</vt:lpstr>
      <vt:lpstr>Legislative Update - 2011</vt:lpstr>
      <vt:lpstr>Legislative Update - 2011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this theme</dc:title>
  <dc:creator>Preferred Customer</dc:creator>
  <cp:lastModifiedBy>t frost</cp:lastModifiedBy>
  <cp:revision>56</cp:revision>
  <dcterms:created xsi:type="dcterms:W3CDTF">2011-04-06T02:47:34Z</dcterms:created>
  <dcterms:modified xsi:type="dcterms:W3CDTF">2011-09-05T17:40:10Z</dcterms:modified>
</cp:coreProperties>
</file>